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0" r:id="rId3"/>
    <p:sldId id="260" r:id="rId4"/>
    <p:sldId id="329" r:id="rId5"/>
    <p:sldId id="263" r:id="rId6"/>
    <p:sldId id="389" r:id="rId7"/>
    <p:sldId id="390" r:id="rId8"/>
    <p:sldId id="391" r:id="rId9"/>
    <p:sldId id="392" r:id="rId10"/>
    <p:sldId id="395" r:id="rId11"/>
    <p:sldId id="387" r:id="rId12"/>
    <p:sldId id="393" r:id="rId13"/>
    <p:sldId id="394" r:id="rId14"/>
    <p:sldId id="388" r:id="rId15"/>
    <p:sldId id="330" r:id="rId16"/>
    <p:sldId id="261" r:id="rId17"/>
    <p:sldId id="323" r:id="rId18"/>
    <p:sldId id="331" r:id="rId19"/>
    <p:sldId id="285" r:id="rId20"/>
    <p:sldId id="279" r:id="rId21"/>
    <p:sldId id="280" r:id="rId22"/>
    <p:sldId id="277" r:id="rId23"/>
    <p:sldId id="281" r:id="rId24"/>
    <p:sldId id="287" r:id="rId25"/>
    <p:sldId id="303" r:id="rId26"/>
    <p:sldId id="398" r:id="rId27"/>
    <p:sldId id="399" r:id="rId28"/>
    <p:sldId id="396" r:id="rId29"/>
    <p:sldId id="397" r:id="rId30"/>
    <p:sldId id="275" r:id="rId31"/>
    <p:sldId id="26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4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3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5/26/22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iffithlab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nabio.org/module-03-expression/0003/05/01/Batch-Correct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u="sng" dirty="0"/>
              <a:t>Malachi Griffith</a:t>
            </a:r>
            <a:r>
              <a:rPr lang="en-US" sz="1800" dirty="0"/>
              <a:t>, Zachary Skidmore, Obi Griffith </a:t>
            </a:r>
          </a:p>
          <a:p>
            <a:pPr algn="r"/>
            <a:r>
              <a:rPr lang="en-US" sz="1800" dirty="0"/>
              <a:t>Workshop on Genomics</a:t>
            </a:r>
          </a:p>
          <a:p>
            <a:pPr algn="r"/>
            <a:r>
              <a:rPr lang="en-US" sz="1800" dirty="0"/>
              <a:t>May 27, 2022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/>
          </a:bodyPr>
          <a:lstStyle/>
          <a:p>
            <a:r>
              <a:rPr lang="en-US" dirty="0"/>
              <a:t>Visualizing tumor 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EBA69-4A4D-C347-826F-EB7A9E962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95"/>
          <a:stretch/>
        </p:blipFill>
        <p:spPr>
          <a:xfrm>
            <a:off x="5422605" y="4004841"/>
            <a:ext cx="3019652" cy="1880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C85E0E-D421-3344-8B9F-A689BF8A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37"/>
          <a:stretch/>
        </p:blipFill>
        <p:spPr>
          <a:xfrm>
            <a:off x="542264" y="3819646"/>
            <a:ext cx="2829112" cy="2065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DE7184-E5D1-2F4E-A6D0-1C7D5EDDA675}"/>
              </a:ext>
            </a:extLst>
          </p:cNvPr>
          <p:cNvSpPr txBox="1"/>
          <p:nvPr/>
        </p:nvSpPr>
        <p:spPr>
          <a:xfrm>
            <a:off x="1127055" y="5982581"/>
            <a:ext cx="173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Primary tumor </a:t>
            </a:r>
          </a:p>
          <a:p>
            <a:pPr algn="ctr"/>
            <a:r>
              <a:rPr lang="en-US" dirty="0"/>
              <a:t>(at diagnosis)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220FDE-E044-F840-B49E-92E39D0D6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99"/>
          <a:stretch/>
        </p:blipFill>
        <p:spPr>
          <a:xfrm>
            <a:off x="1029079" y="1571859"/>
            <a:ext cx="1673339" cy="12208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2F79AB-4E3F-3E45-8F1F-63041AD29160}"/>
              </a:ext>
            </a:extLst>
          </p:cNvPr>
          <p:cNvSpPr txBox="1"/>
          <p:nvPr/>
        </p:nvSpPr>
        <p:spPr>
          <a:xfrm>
            <a:off x="6211577" y="6046379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Recurrence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67605-1E89-CA47-85E5-6DD7200A563B}"/>
              </a:ext>
            </a:extLst>
          </p:cNvPr>
          <p:cNvSpPr txBox="1"/>
          <p:nvPr/>
        </p:nvSpPr>
        <p:spPr>
          <a:xfrm>
            <a:off x="1029079" y="1193444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initiation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EE8607-457F-9143-A4BA-97F976AE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881" y="1098940"/>
            <a:ext cx="2705100" cy="2349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017F72-F973-A04B-96F8-3BBE4377E8A5}"/>
              </a:ext>
            </a:extLst>
          </p:cNvPr>
          <p:cNvCxnSpPr/>
          <p:nvPr/>
        </p:nvCxnSpPr>
        <p:spPr>
          <a:xfrm>
            <a:off x="1860698" y="2955851"/>
            <a:ext cx="0" cy="77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024148-42CD-AB45-A6DB-008BBB4425FE}"/>
              </a:ext>
            </a:extLst>
          </p:cNvPr>
          <p:cNvCxnSpPr>
            <a:cxnSpLocks/>
          </p:cNvCxnSpPr>
          <p:nvPr/>
        </p:nvCxnSpPr>
        <p:spPr>
          <a:xfrm>
            <a:off x="3597347" y="4958317"/>
            <a:ext cx="1506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E17021-3A02-EA41-B538-AD6400DCBC4E}"/>
              </a:ext>
            </a:extLst>
          </p:cNvPr>
          <p:cNvSpPr txBox="1"/>
          <p:nvPr/>
        </p:nvSpPr>
        <p:spPr>
          <a:xfrm>
            <a:off x="2014252" y="314722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88A70-A48E-6E40-B050-72E8DFD33E94}"/>
              </a:ext>
            </a:extLst>
          </p:cNvPr>
          <p:cNvSpPr txBox="1"/>
          <p:nvPr/>
        </p:nvSpPr>
        <p:spPr>
          <a:xfrm>
            <a:off x="3788703" y="456490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1.5 years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8EC8-FF65-164D-A5C9-E22DD53C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My background: Translational genomics and personalized oncology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076E5-FB22-2D4F-A7C6-E5C2E05B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6" y="828367"/>
            <a:ext cx="6692716" cy="6006284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4883C6FE-1AF6-AC43-842C-AD7FEC8212D6}"/>
              </a:ext>
            </a:extLst>
          </p:cNvPr>
          <p:cNvSpPr txBox="1"/>
          <p:nvPr/>
        </p:nvSpPr>
        <p:spPr>
          <a:xfrm>
            <a:off x="7222593" y="579462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griffithlab.org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2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600" dirty="0"/>
              <a:t>Clustering VAFs to define to distinct cell populations</a:t>
            </a:r>
            <a:endParaRPr lang="en" sz="2600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3891"/>
          <a:stretch/>
        </p:blipFill>
        <p:spPr>
          <a:xfrm>
            <a:off x="1587553" y="936617"/>
            <a:ext cx="5420347" cy="5588367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8F88-7732-C34A-A8E1-9E1201F2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3216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“Dimensionality reduction, is the transformation of data from a high-dimensional space into a low-dimensional space so that the low-dimensional representation retains some meaningful properties of the original data”</a:t>
            </a:r>
          </a:p>
          <a:p>
            <a:pPr lvl="1"/>
            <a:r>
              <a:rPr lang="en-US" dirty="0"/>
              <a:t>Common approaches: principal component analysis (PCA), linear discriminant analysis (LDA), canonical correlation analysis (CCA), or non-negative matrix factorization (NMF) techniques, clustering by K-nearest neighbors algorithm</a:t>
            </a:r>
          </a:p>
          <a:p>
            <a:pPr lvl="1"/>
            <a:r>
              <a:rPr lang="en-US" dirty="0"/>
              <a:t>Used when dealing with large numbers of observations or variables when simpler approaches become unwieldy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84D0-DC3F-354D-93BA-27FBE666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9" y="4654193"/>
            <a:ext cx="2832867" cy="2096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1ED8D-1B41-814F-9A7D-BF7B5D55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41" y="4423222"/>
            <a:ext cx="2482237" cy="232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05DCB-683F-8C42-8A4D-298AE34A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27" y="4397339"/>
            <a:ext cx="2260315" cy="22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4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Dimensionality reduction (example – RNA-</a:t>
            </a:r>
            <a:r>
              <a:rPr lang="en-US" sz="2200" dirty="0" err="1"/>
              <a:t>seq</a:t>
            </a:r>
            <a:r>
              <a:rPr lang="en-US" sz="2200" dirty="0"/>
              <a:t> batch effects)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39588-382D-AB48-B705-EA32DF7244B1}"/>
              </a:ext>
            </a:extLst>
          </p:cNvPr>
          <p:cNvSpPr txBox="1"/>
          <p:nvPr/>
        </p:nvSpPr>
        <p:spPr>
          <a:xfrm>
            <a:off x="123288" y="6441895"/>
            <a:ext cx="784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https://rnabio.org/module-03-expression/0003/05/01/Batch-Correction/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AD279-6D56-F445-8474-89E46B1C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7" y="1536227"/>
            <a:ext cx="6348676" cy="4957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6FB73-CAB4-FE42-B65C-EF9418727A46}"/>
              </a:ext>
            </a:extLst>
          </p:cNvPr>
          <p:cNvSpPr txBox="1"/>
          <p:nvPr/>
        </p:nvSpPr>
        <p:spPr>
          <a:xfrm>
            <a:off x="318501" y="85880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Principal component analysis (PCA) approach to dimensionality reduction applied to 16 bulk RNA-</a:t>
            </a:r>
            <a:r>
              <a:rPr lang="en-US" sz="1600" dirty="0" err="1"/>
              <a:t>seq</a:t>
            </a:r>
            <a:r>
              <a:rPr lang="en-US" sz="1600" dirty="0"/>
              <a:t> data sets. Used to visualize batch effects and 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78935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(example – </a:t>
            </a:r>
            <a:r>
              <a:rPr lang="en-US" dirty="0" err="1"/>
              <a:t>scRNA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A7AFA-8A1A-5D47-A2BF-61A563D5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972636"/>
            <a:ext cx="8431431" cy="4797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E4B85-D3E3-9046-B325-25D8816C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751" y="845242"/>
            <a:ext cx="2445249" cy="2152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CD06F-4AAD-2A48-B133-CBBC3EDE4E48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0EB66-A97D-A44F-A0C6-B8C40DE5C8DA}"/>
              </a:ext>
            </a:extLst>
          </p:cNvPr>
          <p:cNvSpPr txBox="1"/>
          <p:nvPr/>
        </p:nvSpPr>
        <p:spPr>
          <a:xfrm>
            <a:off x="318501" y="961544"/>
            <a:ext cx="638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t-SNE approach (PCA) to dimensionality reduction applied to visualize gene expression patterns from &gt;60,000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7E2B5-00D0-2248-8C2C-E3D90681C8EA}"/>
              </a:ext>
            </a:extLst>
          </p:cNvPr>
          <p:cNvSpPr txBox="1"/>
          <p:nvPr/>
        </p:nvSpPr>
        <p:spPr>
          <a:xfrm>
            <a:off x="6667931" y="91017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5770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20DC-76A3-FF4C-941D-4CB56820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(example – </a:t>
            </a:r>
            <a:r>
              <a:rPr lang="en-US" dirty="0" err="1"/>
              <a:t>scRNA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3CB96-38E9-974F-83A5-25288922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5" y="1058238"/>
            <a:ext cx="8614386" cy="520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97D0C-0FDC-664C-8359-0D4663A9AAF6}"/>
              </a:ext>
            </a:extLst>
          </p:cNvPr>
          <p:cNvSpPr txBox="1"/>
          <p:nvPr/>
        </p:nvSpPr>
        <p:spPr>
          <a:xfrm>
            <a:off x="123290" y="640096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Sharon </a:t>
            </a:r>
            <a:r>
              <a:rPr lang="en-US" dirty="0" err="1"/>
              <a:t>Freshour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b="1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1"/>
            <a:r>
              <a:rPr lang="en-US" dirty="0"/>
              <a:t>Figures for publications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GenVisR</a:t>
            </a:r>
            <a:r>
              <a:rPr lang="en-US" dirty="0"/>
              <a:t> and </a:t>
            </a:r>
            <a:r>
              <a:rPr lang="en-US" dirty="0" err="1"/>
              <a:t>genviz.org</a:t>
            </a:r>
            <a:r>
              <a:rPr lang="en-US" dirty="0"/>
              <a:t> online course were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5280</TotalTime>
  <Words>1103</Words>
  <Application>Microsoft Macintosh PowerPoint</Application>
  <PresentationFormat>On-screen Show (4:3)</PresentationFormat>
  <Paragraphs>147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MGI_PPT_template_4-3_v1b</vt:lpstr>
      <vt:lpstr>Genomic data visualization and interpretation</vt:lpstr>
      <vt:lpstr>My background: Translational genomics and personalized oncology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use a pie chart</vt:lpstr>
      <vt:lpstr>When to not use a pie chart</vt:lpstr>
      <vt:lpstr>Same data with a redesigned approach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Visualizing tumor evolution</vt:lpstr>
      <vt:lpstr>Clustering VAFs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Dimensionality reduction</vt:lpstr>
      <vt:lpstr>Dimensionality reduction (example – RNA-seq batch effects)</vt:lpstr>
      <vt:lpstr>Dimensionality reduction (example – scRNA)</vt:lpstr>
      <vt:lpstr>Dimensionality reduction (example – scRNA)</vt:lpstr>
      <vt:lpstr>GenVisR and genviz.org online course were created to help others make common genomic visualizations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Griffith, Malachi</cp:lastModifiedBy>
  <cp:revision>161</cp:revision>
  <cp:lastPrinted>2019-01-10T15:38:18Z</cp:lastPrinted>
  <dcterms:created xsi:type="dcterms:W3CDTF">2015-05-07T20:45:54Z</dcterms:created>
  <dcterms:modified xsi:type="dcterms:W3CDTF">2022-05-26T09:50:17Z</dcterms:modified>
</cp:coreProperties>
</file>